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00"/>
    <a:srgbClr val="0066FF"/>
    <a:srgbClr val="FF00FF"/>
    <a:srgbClr val="9933FF"/>
    <a:srgbClr val="FF9933"/>
    <a:srgbClr val="00FF00"/>
    <a:srgbClr val="00FFFF"/>
    <a:srgbClr val="CC3300"/>
    <a:srgbClr val="0000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3" autoAdjust="0"/>
    <p:restoredTop sz="90929"/>
  </p:normalViewPr>
  <p:slideViewPr>
    <p:cSldViewPr>
      <p:cViewPr varScale="1">
        <p:scale>
          <a:sx n="99" d="100"/>
          <a:sy n="99" d="100"/>
        </p:scale>
        <p:origin x="-108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928" y="-82"/>
      </p:cViewPr>
      <p:guideLst>
        <p:guide orient="horz" pos="2880"/>
        <p:guide pos="2160"/>
      </p:guideLst>
    </p:cSldViewPr>
  </p:notes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42F09-246B-4C0D-801D-36A62D8DFB50}">
      <dsp:nvSpPr>
        <dsp:cNvPr id="0" name=""/>
        <dsp:cNvSpPr/>
      </dsp:nvSpPr>
      <dsp:spPr>
        <a:xfrm>
          <a:off x="0" y="794856"/>
          <a:ext cx="8929718" cy="638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2.1  Il modello organizzativo</a:t>
          </a:r>
          <a:endParaRPr lang="it-IT" sz="2800" kern="1200" dirty="0"/>
        </a:p>
      </dsp:txBody>
      <dsp:txXfrm>
        <a:off x="31185" y="826041"/>
        <a:ext cx="8867348" cy="576449"/>
      </dsp:txXfrm>
    </dsp:sp>
    <dsp:sp modelId="{6F9515DA-D7FE-4A49-834D-15D149850B03}">
      <dsp:nvSpPr>
        <dsp:cNvPr id="0" name=""/>
        <dsp:cNvSpPr/>
      </dsp:nvSpPr>
      <dsp:spPr>
        <a:xfrm>
          <a:off x="0" y="1532898"/>
          <a:ext cx="8929718" cy="638819"/>
        </a:xfrm>
        <a:prstGeom prst="roundRect">
          <a:avLst/>
        </a:prstGeom>
        <a:solidFill>
          <a:schemeClr val="accent3">
            <a:hueOff val="-404391"/>
            <a:satOff val="10347"/>
            <a:lumOff val="39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	2.1.1  L’organigramma</a:t>
          </a:r>
          <a:endParaRPr lang="it-IT" sz="2800" kern="1200" dirty="0"/>
        </a:p>
      </dsp:txBody>
      <dsp:txXfrm>
        <a:off x="31185" y="1564083"/>
        <a:ext cx="8867348" cy="576449"/>
      </dsp:txXfrm>
    </dsp:sp>
    <dsp:sp modelId="{D96E640A-FC97-4662-88F2-42E7618802B3}">
      <dsp:nvSpPr>
        <dsp:cNvPr id="0" name=""/>
        <dsp:cNvSpPr/>
      </dsp:nvSpPr>
      <dsp:spPr>
        <a:xfrm>
          <a:off x="0" y="2252358"/>
          <a:ext cx="8929718" cy="638819"/>
        </a:xfrm>
        <a:prstGeom prst="roundRect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	2.1.2  Il codice di comportamento o codice etico</a:t>
          </a:r>
          <a:endParaRPr lang="it-IT" sz="2800" kern="1200" dirty="0"/>
        </a:p>
      </dsp:txBody>
      <dsp:txXfrm>
        <a:off x="31185" y="2283543"/>
        <a:ext cx="8867348" cy="576449"/>
      </dsp:txXfrm>
    </dsp:sp>
    <dsp:sp modelId="{222BB145-542E-4119-8FEE-B1BC6CDAD493}">
      <dsp:nvSpPr>
        <dsp:cNvPr id="0" name=""/>
        <dsp:cNvSpPr/>
      </dsp:nvSpPr>
      <dsp:spPr>
        <a:xfrm>
          <a:off x="0" y="2971818"/>
          <a:ext cx="8929718" cy="638819"/>
        </a:xfrm>
        <a:prstGeom prst="roundRect">
          <a:avLst/>
        </a:prstGeom>
        <a:solidFill>
          <a:schemeClr val="accent3">
            <a:hueOff val="-1213174"/>
            <a:satOff val="31040"/>
            <a:lumOff val="117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2.2  L’Organismo Di Vigilanza</a:t>
          </a:r>
          <a:endParaRPr lang="it-IT" sz="2800" kern="1200" dirty="0"/>
        </a:p>
      </dsp:txBody>
      <dsp:txXfrm>
        <a:off x="31185" y="3003003"/>
        <a:ext cx="8867348" cy="576449"/>
      </dsp:txXfrm>
    </dsp:sp>
    <dsp:sp modelId="{CC835A6F-236E-459F-9B73-EFBDE6261778}">
      <dsp:nvSpPr>
        <dsp:cNvPr id="0" name=""/>
        <dsp:cNvSpPr/>
      </dsp:nvSpPr>
      <dsp:spPr>
        <a:xfrm>
          <a:off x="0" y="3691278"/>
          <a:ext cx="8929718" cy="638819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2.3  Il codice disciplinare interno</a:t>
          </a:r>
          <a:endParaRPr lang="it-IT" sz="2800" kern="1200" dirty="0"/>
        </a:p>
      </dsp:txBody>
      <dsp:txXfrm>
        <a:off x="31185" y="3722463"/>
        <a:ext cx="8867348" cy="576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42F09-246B-4C0D-801D-36A62D8DFB50}">
      <dsp:nvSpPr>
        <dsp:cNvPr id="0" name=""/>
        <dsp:cNvSpPr/>
      </dsp:nvSpPr>
      <dsp:spPr>
        <a:xfrm>
          <a:off x="0" y="850904"/>
          <a:ext cx="8858312" cy="775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relaxedInset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Ricerca dell’interesse o del vantaggio dell’Ente</a:t>
          </a:r>
          <a:endParaRPr lang="it-IT" sz="3400" kern="1200" dirty="0"/>
        </a:p>
      </dsp:txBody>
      <dsp:txXfrm>
        <a:off x="37867" y="888771"/>
        <a:ext cx="8782578" cy="699976"/>
      </dsp:txXfrm>
    </dsp:sp>
    <dsp:sp modelId="{6F9515DA-D7FE-4A49-834D-15D149850B03}">
      <dsp:nvSpPr>
        <dsp:cNvPr id="0" name=""/>
        <dsp:cNvSpPr/>
      </dsp:nvSpPr>
      <dsp:spPr>
        <a:xfrm>
          <a:off x="0" y="1747098"/>
          <a:ext cx="8858312" cy="775710"/>
        </a:xfrm>
        <a:prstGeom prst="roundRect">
          <a:avLst/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Valutazione dei modelli di organizzazione</a:t>
          </a:r>
          <a:endParaRPr lang="it-IT" sz="3400" kern="1200" dirty="0"/>
        </a:p>
      </dsp:txBody>
      <dsp:txXfrm>
        <a:off x="37867" y="1784965"/>
        <a:ext cx="8782578" cy="699976"/>
      </dsp:txXfrm>
    </dsp:sp>
    <dsp:sp modelId="{D96E640A-FC97-4662-88F2-42E7618802B3}">
      <dsp:nvSpPr>
        <dsp:cNvPr id="0" name=""/>
        <dsp:cNvSpPr/>
      </dsp:nvSpPr>
      <dsp:spPr>
        <a:xfrm>
          <a:off x="0" y="2620728"/>
          <a:ext cx="8858312" cy="775710"/>
        </a:xfrm>
        <a:prstGeom prst="roundRect">
          <a:avLst/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Individuazione delle figure coinvolte </a:t>
          </a:r>
          <a:endParaRPr lang="it-IT" sz="3400" kern="1200" dirty="0"/>
        </a:p>
      </dsp:txBody>
      <dsp:txXfrm>
        <a:off x="37867" y="2658595"/>
        <a:ext cx="8782578" cy="699976"/>
      </dsp:txXfrm>
    </dsp:sp>
    <dsp:sp modelId="{222BB145-542E-4119-8FEE-B1BC6CDAD493}">
      <dsp:nvSpPr>
        <dsp:cNvPr id="0" name=""/>
        <dsp:cNvSpPr/>
      </dsp:nvSpPr>
      <dsp:spPr>
        <a:xfrm>
          <a:off x="0" y="3494358"/>
          <a:ext cx="8858312" cy="775710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3300000" zoom="91000">
            <a:rot lat="486000" lon="19530000" rev="174000"/>
          </a:camera>
          <a:lightRig rig="harsh" dir="t">
            <a:rot lat="0" lon="0" rev="300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Accertamento del sistema di vigilanza</a:t>
          </a:r>
          <a:endParaRPr lang="it-IT" sz="3400" kern="1200" dirty="0"/>
        </a:p>
      </dsp:txBody>
      <dsp:txXfrm>
        <a:off x="37867" y="3532225"/>
        <a:ext cx="8782578" cy="699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1404</TotalTime>
  <Words>2699</Words>
  <Application>Microsoft Office PowerPoint</Application>
  <PresentationFormat>Presentazione su schermo (4:3)</PresentationFormat>
  <Paragraphs>411</Paragraphs>
  <Slides>48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7" baseType="lpstr">
      <vt:lpstr>Arial</vt:lpstr>
      <vt:lpstr>Wingdings 2</vt:lpstr>
      <vt:lpstr>Franklin Gothic Medium</vt:lpstr>
      <vt:lpstr>Times New Roman</vt:lpstr>
      <vt:lpstr>Monotype Sorts</vt:lpstr>
      <vt:lpstr>Franklin Gothic Book</vt:lpstr>
      <vt:lpstr>Wingdings</vt:lpstr>
      <vt:lpstr>Arial Black</vt:lpstr>
      <vt:lpstr>Terra</vt:lpstr>
      <vt:lpstr>Presentazione standard di PowerPoint</vt:lpstr>
      <vt:lpstr>Sistemi di Gestione</vt:lpstr>
      <vt:lpstr> </vt:lpstr>
      <vt:lpstr> </vt:lpstr>
      <vt:lpstr>TIPOLOGIE DI INFORTUNI STIMA</vt:lpstr>
      <vt:lpstr>Presentazione standard di PowerPoint</vt:lpstr>
      <vt:lpstr>INTEGRAZIONE</vt:lpstr>
      <vt:lpstr> INTEGRAZIONE</vt:lpstr>
      <vt:lpstr> </vt:lpstr>
      <vt:lpstr>ELEMENTI CENTRALI DI UN SGS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Strutturazione del sistema</vt:lpstr>
      <vt:lpstr>D.Lgs. 231/01</vt:lpstr>
      <vt:lpstr>D.Lgs. 8 giugno 2001, n. 231 </vt:lpstr>
      <vt:lpstr>D.Lgs. 8 giugno 2001, n. 231 </vt:lpstr>
      <vt:lpstr>D.Lgs. 8 giugno 2001, n. 231 </vt:lpstr>
      <vt:lpstr>Presentazione standard di PowerPoint</vt:lpstr>
      <vt:lpstr>Legge 3 agosto 2007, n. 123 </vt:lpstr>
      <vt:lpstr>D. Lgs. 9 aprile 2008, n. 81</vt:lpstr>
      <vt:lpstr>D. Lgs. 9 aprile 2008, n. 81</vt:lpstr>
      <vt:lpstr>D. Lgs. 9 aprile 2008, n. 81</vt:lpstr>
      <vt:lpstr>D. Lgs. 9 aprile 2008, n. 81</vt:lpstr>
      <vt:lpstr>D. Lgs. 9 aprile 2008, n. 81</vt:lpstr>
      <vt:lpstr>D. Lgs. 9 aprile 2008, n. 81</vt:lpstr>
      <vt:lpstr>Cosa devono fare le aziende</vt:lpstr>
      <vt:lpstr>Le aziende E’ BENE CHE SI DOTINO di ….</vt:lpstr>
      <vt:lpstr>… codice di comportamento (etico)</vt:lpstr>
      <vt:lpstr>Nuovo svolgimento delle inchieste</vt:lpstr>
      <vt:lpstr>Nuovo svolgimento delle inchieste</vt:lpstr>
      <vt:lpstr>B-BS </vt:lpstr>
      <vt:lpstr>Cos’è la Behavior Based Safety?</vt:lpstr>
      <vt:lpstr>Come si integra la Behavior Based Safety nei processi di sicurezza attuali?</vt:lpstr>
      <vt:lpstr>Come si integra la Behavior Based Safety nei processi di sicurezza attuali?</vt:lpstr>
      <vt:lpstr>Come si integra la Behavior Based Safety nei processi di sicurezza attuali?</vt:lpstr>
      <vt:lpstr>Cos’è la Behavior Based Safety?</vt:lpstr>
      <vt:lpstr>Cos’è la Behavior Based Safety?</vt:lpstr>
      <vt:lpstr>Cosa significa allora adottare un Behavioral Safety Process?</vt:lpstr>
      <vt:lpstr>Cos’è la Behavior Based Safety?</vt:lpstr>
      <vt:lpstr>I «costi» della B-BS</vt:lpstr>
      <vt:lpstr>CONCLUSIONI</vt:lpstr>
      <vt:lpstr>CONCLUSIONI</vt:lpstr>
      <vt:lpstr>CONCLUSIONI</vt:lpstr>
      <vt:lpstr>CONCLUSIONI</vt:lpstr>
      <vt:lpstr>Grazie </vt:lpstr>
    </vt:vector>
  </TitlesOfParts>
  <Company>I.E.C. Srl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Vigone</dc:creator>
  <cp:lastModifiedBy>Giancarlo</cp:lastModifiedBy>
  <cp:revision>107</cp:revision>
  <dcterms:created xsi:type="dcterms:W3CDTF">2002-05-11T14:29:59Z</dcterms:created>
  <dcterms:modified xsi:type="dcterms:W3CDTF">2013-04-19T22:19:32Z</dcterms:modified>
</cp:coreProperties>
</file>